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9"/>
  </p:notesMasterIdLst>
  <p:sldIdLst>
    <p:sldId id="257" r:id="rId5"/>
    <p:sldId id="291" r:id="rId6"/>
    <p:sldId id="336" r:id="rId7"/>
    <p:sldId id="355" r:id="rId8"/>
    <p:sldId id="335" r:id="rId9"/>
    <p:sldId id="347" r:id="rId10"/>
    <p:sldId id="338" r:id="rId11"/>
    <p:sldId id="356" r:id="rId12"/>
    <p:sldId id="344" r:id="rId13"/>
    <p:sldId id="342" r:id="rId14"/>
    <p:sldId id="348" r:id="rId15"/>
    <p:sldId id="350" r:id="rId16"/>
    <p:sldId id="349" r:id="rId17"/>
    <p:sldId id="357" r:id="rId18"/>
    <p:sldId id="340" r:id="rId19"/>
    <p:sldId id="343" r:id="rId20"/>
    <p:sldId id="341" r:id="rId21"/>
    <p:sldId id="339" r:id="rId22"/>
    <p:sldId id="351" r:id="rId23"/>
    <p:sldId id="352" r:id="rId24"/>
    <p:sldId id="353" r:id="rId25"/>
    <p:sldId id="358" r:id="rId26"/>
    <p:sldId id="337" r:id="rId27"/>
    <p:sldId id="354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2" autoAdjust="0"/>
    <p:restoredTop sz="94082" autoAdjust="0"/>
  </p:normalViewPr>
  <p:slideViewPr>
    <p:cSldViewPr snapToGrid="0">
      <p:cViewPr varScale="1">
        <p:scale>
          <a:sx n="120" d="100"/>
          <a:sy n="120" d="100"/>
        </p:scale>
        <p:origin x="7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7/11/24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91571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97943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38441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56585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036003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4056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79793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55127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9698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95761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65636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849334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706864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072104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1471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52562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89182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28411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82658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Example of unsupervised learning: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Cluster books into different categories on the basis of the title and other book information but not by knowing its actual category</a:t>
            </a:r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89182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31773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12244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92344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35995-E4F0-0442-8DCD-FA940E274C3C}" type="datetime1">
              <a:rPr lang="en-PH" smtClean="0"/>
              <a:t>7/11/24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64903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7EB6-7D27-214B-BF08-78C3123E6F3D}" type="datetime1">
              <a:rPr lang="en-PH" smtClean="0"/>
              <a:t>7/11/24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84258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CBE90-8FD3-F64B-B90C-1A7A5E98EE68}" type="datetime1">
              <a:rPr lang="en-PH" smtClean="0"/>
              <a:t>7/11/24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02226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A1E89-5E2C-C041-893B-9B3CB5EE301E}" type="datetime1">
              <a:rPr lang="en-PH" smtClean="0"/>
              <a:t>7/11/24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50937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A1920-3F48-FF4A-87F3-5CE3500CCE92}" type="datetime1">
              <a:rPr lang="en-PH" smtClean="0"/>
              <a:t>7/11/24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02587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A6530-1216-654A-B38B-039C8372216E}" type="datetime1">
              <a:rPr lang="en-PH" smtClean="0"/>
              <a:t>7/11/24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11266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80460-B7FB-B741-815E-03F2A3B05BBA}" type="datetime1">
              <a:rPr lang="en-PH" smtClean="0"/>
              <a:t>7/11/24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78928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DD31F-C2E8-BD43-902D-82C84DBE1FDB}" type="datetime1">
              <a:rPr lang="en-PH" smtClean="0"/>
              <a:t>7/11/24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7617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5E449-7635-5444-9A71-63087332E971}" type="datetime1">
              <a:rPr lang="en-PH" smtClean="0"/>
              <a:t>7/11/24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76108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794A3-FF77-004A-BF9E-A3C82B80CA6E}" type="datetime1">
              <a:rPr lang="en-PH" smtClean="0"/>
              <a:t>7/11/24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1670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B4A9A-823E-FE4E-BDD3-900F5E8C08DA}" type="datetime1">
              <a:rPr lang="en-PH" smtClean="0"/>
              <a:t>7/11/24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42162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8A2E5-3BBB-5D4B-B8EF-88BC33C1C8DE}" type="datetime1">
              <a:rPr lang="en-PH" smtClean="0"/>
              <a:t>7/11/24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PH"/>
              <a:t>CCMACLRL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42785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gif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gif"/><Relationship Id="rId7" Type="http://schemas.openxmlformats.org/officeDocument/2006/relationships/image" Target="../media/image1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sz="5000" b="1" dirty="0"/>
              <a:t>Supervised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7506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l"/>
            <a:endParaRPr lang="en-PH" sz="2000" dirty="0"/>
          </a:p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/>
              <a:t>Elizer Ponio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  <a:p>
            <a:pPr algn="l"/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a Dataset?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4DA1FF-371E-1AAA-67EC-5843FBD5F88C}"/>
              </a:ext>
            </a:extLst>
          </p:cNvPr>
          <p:cNvSpPr txBox="1"/>
          <p:nvPr/>
        </p:nvSpPr>
        <p:spPr>
          <a:xfrm>
            <a:off x="1419916" y="1446862"/>
            <a:ext cx="100205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2400" dirty="0">
                <a:solidFill>
                  <a:srgbClr val="44444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dataset i</a:t>
            </a:r>
            <a:r>
              <a:rPr lang="en-PH" sz="2400" b="0" i="0" u="none" strike="noStrike" dirty="0">
                <a:solidFill>
                  <a:srgbClr val="4444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 a set or </a:t>
            </a:r>
            <a:r>
              <a:rPr lang="en-PH" sz="2400" b="1" i="0" u="none" strike="noStrike" dirty="0">
                <a:solidFill>
                  <a:srgbClr val="4444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collection of data</a:t>
            </a:r>
            <a:r>
              <a:rPr lang="en-PH" sz="2400" b="0" i="0" u="none" strike="noStrike" dirty="0">
                <a:solidFill>
                  <a:srgbClr val="4444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E522C7-F9B0-E833-53C7-BAD4240B3F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298152"/>
            <a:ext cx="2385874" cy="2526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D8DF2C-F932-AAF5-E334-D1C1797C7C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456" y="2118215"/>
            <a:ext cx="3756743" cy="16037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02B5E7-9E1F-6719-6B05-0052BABC11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781" y="2920093"/>
            <a:ext cx="2806700" cy="278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05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Human Features Dataset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E4C9A3-C951-CD05-1A5B-3C8526D695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783594"/>
              </p:ext>
            </p:extLst>
          </p:nvPr>
        </p:nvGraphicFramePr>
        <p:xfrm>
          <a:off x="760206" y="1859579"/>
          <a:ext cx="10671588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78598">
                  <a:extLst>
                    <a:ext uri="{9D8B030D-6E8A-4147-A177-3AD203B41FA5}">
                      <a16:colId xmlns:a16="http://schemas.microsoft.com/office/drawing/2014/main" val="2093461072"/>
                    </a:ext>
                  </a:extLst>
                </a:gridCol>
                <a:gridCol w="1778598">
                  <a:extLst>
                    <a:ext uri="{9D8B030D-6E8A-4147-A177-3AD203B41FA5}">
                      <a16:colId xmlns:a16="http://schemas.microsoft.com/office/drawing/2014/main" val="2944470075"/>
                    </a:ext>
                  </a:extLst>
                </a:gridCol>
                <a:gridCol w="1778598">
                  <a:extLst>
                    <a:ext uri="{9D8B030D-6E8A-4147-A177-3AD203B41FA5}">
                      <a16:colId xmlns:a16="http://schemas.microsoft.com/office/drawing/2014/main" val="1628177131"/>
                    </a:ext>
                  </a:extLst>
                </a:gridCol>
                <a:gridCol w="1778598">
                  <a:extLst>
                    <a:ext uri="{9D8B030D-6E8A-4147-A177-3AD203B41FA5}">
                      <a16:colId xmlns:a16="http://schemas.microsoft.com/office/drawing/2014/main" val="3374678108"/>
                    </a:ext>
                  </a:extLst>
                </a:gridCol>
                <a:gridCol w="1778598">
                  <a:extLst>
                    <a:ext uri="{9D8B030D-6E8A-4147-A177-3AD203B41FA5}">
                      <a16:colId xmlns:a16="http://schemas.microsoft.com/office/drawing/2014/main" val="2778089473"/>
                    </a:ext>
                  </a:extLst>
                </a:gridCol>
                <a:gridCol w="1778598">
                  <a:extLst>
                    <a:ext uri="{9D8B030D-6E8A-4147-A177-3AD203B41FA5}">
                      <a16:colId xmlns:a16="http://schemas.microsoft.com/office/drawing/2014/main" val="1642060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Body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Eye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Skin Complexion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206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Chubby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Smash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49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Average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Slim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Brown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Fair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dirty="0"/>
                        <a:t>Smash</a:t>
                      </a:r>
                      <a:endParaRPr lang="en-PH" dirty="0"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9536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Short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Petite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Green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Dark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dirty="0"/>
                        <a:t>Pass</a:t>
                      </a:r>
                      <a:endParaRPr lang="en-PH" dirty="0"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9679178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A303CC80-8DC0-D41D-1FA3-532C6EA21F42}"/>
              </a:ext>
            </a:extLst>
          </p:cNvPr>
          <p:cNvGrpSpPr/>
          <p:nvPr/>
        </p:nvGrpSpPr>
        <p:grpSpPr>
          <a:xfrm>
            <a:off x="3001696" y="3627680"/>
            <a:ext cx="5994967" cy="1180125"/>
            <a:chOff x="3001696" y="3627680"/>
            <a:chExt cx="5994967" cy="1180125"/>
          </a:xfrm>
        </p:grpSpPr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25F5619E-09E7-C50E-ED63-BFA891DB474D}"/>
                </a:ext>
              </a:extLst>
            </p:cNvPr>
            <p:cNvSpPr/>
            <p:nvPr/>
          </p:nvSpPr>
          <p:spPr>
            <a:xfrm rot="5400000">
              <a:off x="5639950" y="989426"/>
              <a:ext cx="718460" cy="5994967"/>
            </a:xfrm>
            <a:prstGeom prst="rightBrac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42CE277-0633-D182-1D15-952794F157E2}"/>
                </a:ext>
              </a:extLst>
            </p:cNvPr>
            <p:cNvSpPr txBox="1"/>
            <p:nvPr/>
          </p:nvSpPr>
          <p:spPr>
            <a:xfrm>
              <a:off x="5333549" y="4346140"/>
              <a:ext cx="13312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Features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4DCADDC-C74E-4BBD-2B3B-A90016EC9478}"/>
              </a:ext>
            </a:extLst>
          </p:cNvPr>
          <p:cNvGrpSpPr/>
          <p:nvPr/>
        </p:nvGrpSpPr>
        <p:grpSpPr>
          <a:xfrm>
            <a:off x="9190304" y="3627680"/>
            <a:ext cx="2614108" cy="1180124"/>
            <a:chOff x="9190304" y="3627680"/>
            <a:chExt cx="2614108" cy="1180124"/>
          </a:xfrm>
        </p:grpSpPr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27F6EDC3-E918-DD60-60E1-2956492D114E}"/>
                </a:ext>
              </a:extLst>
            </p:cNvPr>
            <p:cNvSpPr/>
            <p:nvPr/>
          </p:nvSpPr>
          <p:spPr>
            <a:xfrm rot="5400000">
              <a:off x="10138128" y="3478767"/>
              <a:ext cx="718460" cy="1016285"/>
            </a:xfrm>
            <a:prstGeom prst="rightBrac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8C9848-68A3-6CBC-D66C-0F19E7AE8811}"/>
                </a:ext>
              </a:extLst>
            </p:cNvPr>
            <p:cNvSpPr txBox="1"/>
            <p:nvPr/>
          </p:nvSpPr>
          <p:spPr>
            <a:xfrm>
              <a:off x="9190304" y="4346139"/>
              <a:ext cx="26141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Class/Label/Target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915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Iris Dataset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799300-5089-1A2F-F0A0-08C992823C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559" y="1275069"/>
            <a:ext cx="9658881" cy="430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43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Iris Dataset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91F5211-00EB-5021-6B18-C613C7B09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328300"/>
              </p:ext>
            </p:extLst>
          </p:nvPr>
        </p:nvGraphicFramePr>
        <p:xfrm>
          <a:off x="760206" y="2515795"/>
          <a:ext cx="10671588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78598">
                  <a:extLst>
                    <a:ext uri="{9D8B030D-6E8A-4147-A177-3AD203B41FA5}">
                      <a16:colId xmlns:a16="http://schemas.microsoft.com/office/drawing/2014/main" val="2093461072"/>
                    </a:ext>
                  </a:extLst>
                </a:gridCol>
                <a:gridCol w="1778598">
                  <a:extLst>
                    <a:ext uri="{9D8B030D-6E8A-4147-A177-3AD203B41FA5}">
                      <a16:colId xmlns:a16="http://schemas.microsoft.com/office/drawing/2014/main" val="2944470075"/>
                    </a:ext>
                  </a:extLst>
                </a:gridCol>
                <a:gridCol w="1778598">
                  <a:extLst>
                    <a:ext uri="{9D8B030D-6E8A-4147-A177-3AD203B41FA5}">
                      <a16:colId xmlns:a16="http://schemas.microsoft.com/office/drawing/2014/main" val="1628177131"/>
                    </a:ext>
                  </a:extLst>
                </a:gridCol>
                <a:gridCol w="1778598">
                  <a:extLst>
                    <a:ext uri="{9D8B030D-6E8A-4147-A177-3AD203B41FA5}">
                      <a16:colId xmlns:a16="http://schemas.microsoft.com/office/drawing/2014/main" val="3374678108"/>
                    </a:ext>
                  </a:extLst>
                </a:gridCol>
                <a:gridCol w="1778598">
                  <a:extLst>
                    <a:ext uri="{9D8B030D-6E8A-4147-A177-3AD203B41FA5}">
                      <a16:colId xmlns:a16="http://schemas.microsoft.com/office/drawing/2014/main" val="2778089473"/>
                    </a:ext>
                  </a:extLst>
                </a:gridCol>
                <a:gridCol w="1778598">
                  <a:extLst>
                    <a:ext uri="{9D8B030D-6E8A-4147-A177-3AD203B41FA5}">
                      <a16:colId xmlns:a16="http://schemas.microsoft.com/office/drawing/2014/main" val="1642060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Sepal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Sepal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Petal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Petal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Species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206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49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5.7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/>
                        <a:t>2.8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4.1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/>
                        <a:t>1.3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Versicolor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9536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6.3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3.3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2.5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Virginica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9679178"/>
                  </a:ext>
                </a:extLst>
              </a:tr>
            </a:tbl>
          </a:graphicData>
        </a:graphic>
      </p:graphicFrame>
      <p:sp>
        <p:nvSpPr>
          <p:cNvPr id="5" name="Right Brace 4">
            <a:extLst>
              <a:ext uri="{FF2B5EF4-FFF2-40B4-BE49-F238E27FC236}">
                <a16:creationId xmlns:a16="http://schemas.microsoft.com/office/drawing/2014/main" id="{591DD57B-C1DF-8E6F-2DE5-CD7DB56A628E}"/>
              </a:ext>
            </a:extLst>
          </p:cNvPr>
          <p:cNvSpPr/>
          <p:nvPr/>
        </p:nvSpPr>
        <p:spPr>
          <a:xfrm rot="5400000">
            <a:off x="5736769" y="1524300"/>
            <a:ext cx="718460" cy="5994967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43E300-B09B-3864-589D-C037E16E474F}"/>
              </a:ext>
            </a:extLst>
          </p:cNvPr>
          <p:cNvSpPr txBox="1"/>
          <p:nvPr/>
        </p:nvSpPr>
        <p:spPr>
          <a:xfrm>
            <a:off x="5430368" y="4881014"/>
            <a:ext cx="1331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Features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90CF7D19-5202-AB75-D80A-6D7CFA5F0E33}"/>
              </a:ext>
            </a:extLst>
          </p:cNvPr>
          <p:cNvSpPr/>
          <p:nvPr/>
        </p:nvSpPr>
        <p:spPr>
          <a:xfrm rot="5400000">
            <a:off x="10177148" y="4013642"/>
            <a:ext cx="718460" cy="1016285"/>
          </a:xfrm>
          <a:prstGeom prst="rightBrac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6FE94A-5AB7-A95E-25A0-21C451EE8782}"/>
              </a:ext>
            </a:extLst>
          </p:cNvPr>
          <p:cNvSpPr txBox="1"/>
          <p:nvPr/>
        </p:nvSpPr>
        <p:spPr>
          <a:xfrm>
            <a:off x="9229324" y="4881014"/>
            <a:ext cx="2614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Class/Label/Target</a:t>
            </a:r>
          </a:p>
        </p:txBody>
      </p:sp>
    </p:spTree>
    <p:extLst>
      <p:ext uri="{BB962C8B-B14F-4D97-AF65-F5344CB8AC3E}">
        <p14:creationId xmlns:p14="http://schemas.microsoft.com/office/powerpoint/2010/main" val="3169612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500394" y="1202240"/>
            <a:ext cx="11273589" cy="3596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30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Recap of Machine Learning</a:t>
            </a:r>
          </a:p>
          <a:p>
            <a:pPr algn="l"/>
            <a:endParaRPr lang="en-US" sz="27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Types of Machine Learning</a:t>
            </a:r>
          </a:p>
          <a:p>
            <a:pPr algn="l"/>
            <a:endParaRPr lang="en-US" sz="27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Data and Dataset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7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latin typeface="Calibri Light (Headings)"/>
              </a:rPr>
              <a:t>What is Supervised Learning?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7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ABAC08DE-1493-6D99-9A20-EC8FDB5B8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20513" y="1581911"/>
            <a:ext cx="597907" cy="597907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A79AA321-54E0-BFB5-9303-E46538DAF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20513" y="2373112"/>
            <a:ext cx="597907" cy="597907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DF034988-6757-04E1-CC57-07983FD45A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7409" y="3130046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687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Supervised Learning?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1524000" y="1678193"/>
            <a:ext cx="9144000" cy="10897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PH" sz="3000" b="1" dirty="0"/>
              <a:t>Supervised Learning is a type of machine learning that focuses on training models to make predictions or decisions based on </a:t>
            </a:r>
            <a:r>
              <a:rPr lang="en-PH" sz="3000" b="1" dirty="0">
                <a:solidFill>
                  <a:srgbClr val="00B050"/>
                </a:solidFill>
              </a:rPr>
              <a:t>labeled data</a:t>
            </a:r>
          </a:p>
        </p:txBody>
      </p:sp>
    </p:spTree>
    <p:extLst>
      <p:ext uri="{BB962C8B-B14F-4D97-AF65-F5344CB8AC3E}">
        <p14:creationId xmlns:p14="http://schemas.microsoft.com/office/powerpoint/2010/main" val="3544552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9939B8A-67E8-B8A1-264E-1A87BA302E98}"/>
              </a:ext>
            </a:extLst>
          </p:cNvPr>
          <p:cNvGrpSpPr/>
          <p:nvPr/>
        </p:nvGrpSpPr>
        <p:grpSpPr>
          <a:xfrm>
            <a:off x="2020673" y="1379702"/>
            <a:ext cx="8150654" cy="4313371"/>
            <a:chOff x="2020673" y="1379702"/>
            <a:chExt cx="8150654" cy="43133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CE286DD-B128-BA00-0C1A-7B6D6213F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0673" y="1379702"/>
              <a:ext cx="8150654" cy="431337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E62CF62-1D78-DC7E-7C29-C3D08C9A415B}"/>
                </a:ext>
              </a:extLst>
            </p:cNvPr>
            <p:cNvSpPr/>
            <p:nvPr/>
          </p:nvSpPr>
          <p:spPr>
            <a:xfrm>
              <a:off x="4581886" y="4254191"/>
              <a:ext cx="1617233" cy="12483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E85686A-0727-A1D7-4C49-67A8614A36EC}"/>
                </a:ext>
              </a:extLst>
            </p:cNvPr>
            <p:cNvSpPr/>
            <p:nvPr/>
          </p:nvSpPr>
          <p:spPr>
            <a:xfrm>
              <a:off x="8387767" y="3990688"/>
              <a:ext cx="1617233" cy="14876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1930896E-B963-FCE6-5603-12909AC96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Supervised Learning?</a:t>
            </a:r>
          </a:p>
        </p:txBody>
      </p:sp>
    </p:spTree>
    <p:extLst>
      <p:ext uri="{BB962C8B-B14F-4D97-AF65-F5344CB8AC3E}">
        <p14:creationId xmlns:p14="http://schemas.microsoft.com/office/powerpoint/2010/main" val="2663491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Labeled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B67E32-67B8-6B4A-62BE-71838BAA32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965" y="2187792"/>
            <a:ext cx="2159232" cy="22143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6C1836-C3EF-03CB-EAB0-71C5195CD6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124" y="1742683"/>
            <a:ext cx="1399752" cy="16863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A4E791-B0FB-BD67-E221-CEE5681AE6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391" y="2403623"/>
            <a:ext cx="2068745" cy="21215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ED7B87-1376-02F6-DDB9-A2A254F32941}"/>
              </a:ext>
            </a:extLst>
          </p:cNvPr>
          <p:cNvSpPr txBox="1"/>
          <p:nvPr/>
        </p:nvSpPr>
        <p:spPr>
          <a:xfrm>
            <a:off x="3892399" y="4432702"/>
            <a:ext cx="852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Mango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53FA17-4592-2F6A-432A-FA3290AE7460}"/>
              </a:ext>
            </a:extLst>
          </p:cNvPr>
          <p:cNvSpPr txBox="1"/>
          <p:nvPr/>
        </p:nvSpPr>
        <p:spPr>
          <a:xfrm>
            <a:off x="5720605" y="3546221"/>
            <a:ext cx="750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Apple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DD1118-C48E-45D9-C26B-71391B621B80}"/>
              </a:ext>
            </a:extLst>
          </p:cNvPr>
          <p:cNvSpPr txBox="1"/>
          <p:nvPr/>
        </p:nvSpPr>
        <p:spPr>
          <a:xfrm>
            <a:off x="7494342" y="4340476"/>
            <a:ext cx="852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Grapes</a:t>
            </a:r>
          </a:p>
        </p:txBody>
      </p:sp>
    </p:spTree>
    <p:extLst>
      <p:ext uri="{BB962C8B-B14F-4D97-AF65-F5344CB8AC3E}">
        <p14:creationId xmlns:p14="http://schemas.microsoft.com/office/powerpoint/2010/main" val="320575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Labeled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F9485F-C625-D460-7E07-9008D5C72C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891" y="1612799"/>
            <a:ext cx="6732216" cy="41655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6A0FA5-B10D-D84B-64A6-30CB17E6C51B}"/>
              </a:ext>
            </a:extLst>
          </p:cNvPr>
          <p:cNvSpPr txBox="1"/>
          <p:nvPr/>
        </p:nvSpPr>
        <p:spPr>
          <a:xfrm>
            <a:off x="3286057" y="3440686"/>
            <a:ext cx="852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Rabbit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042FB7-E669-C9ED-7F7D-D2D02CE433F0}"/>
              </a:ext>
            </a:extLst>
          </p:cNvPr>
          <p:cNvSpPr txBox="1"/>
          <p:nvPr/>
        </p:nvSpPr>
        <p:spPr>
          <a:xfrm>
            <a:off x="5669818" y="3429000"/>
            <a:ext cx="852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Koala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C8518A-5368-0BB8-B8FF-A5BA4365122C}"/>
              </a:ext>
            </a:extLst>
          </p:cNvPr>
          <p:cNvSpPr txBox="1"/>
          <p:nvPr/>
        </p:nvSpPr>
        <p:spPr>
          <a:xfrm>
            <a:off x="8225712" y="3613666"/>
            <a:ext cx="52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4E5692-F7F5-5646-0636-D8DAD019E402}"/>
              </a:ext>
            </a:extLst>
          </p:cNvPr>
          <p:cNvSpPr txBox="1"/>
          <p:nvPr/>
        </p:nvSpPr>
        <p:spPr>
          <a:xfrm>
            <a:off x="3291011" y="5637905"/>
            <a:ext cx="852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Panda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9A47C8-0473-E58F-FE6F-8D78D593A73B}"/>
              </a:ext>
            </a:extLst>
          </p:cNvPr>
          <p:cNvSpPr txBox="1"/>
          <p:nvPr/>
        </p:nvSpPr>
        <p:spPr>
          <a:xfrm>
            <a:off x="5922727" y="5687317"/>
            <a:ext cx="557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Pig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DCF5B4-A5C5-F5BE-8FE5-37349D47DCCF}"/>
              </a:ext>
            </a:extLst>
          </p:cNvPr>
          <p:cNvSpPr txBox="1"/>
          <p:nvPr/>
        </p:nvSpPr>
        <p:spPr>
          <a:xfrm>
            <a:off x="8134686" y="5725995"/>
            <a:ext cx="671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Bear</a:t>
            </a:r>
          </a:p>
        </p:txBody>
      </p:sp>
    </p:spTree>
    <p:extLst>
      <p:ext uri="{BB962C8B-B14F-4D97-AF65-F5344CB8AC3E}">
        <p14:creationId xmlns:p14="http://schemas.microsoft.com/office/powerpoint/2010/main" val="142451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4" grpId="0"/>
      <p:bldP spid="16" grpId="0"/>
      <p:bldP spid="17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Training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082C5-010C-825A-66FE-09C36E9CE1B1}"/>
              </a:ext>
            </a:extLst>
          </p:cNvPr>
          <p:cNvSpPr txBox="1"/>
          <p:nvPr/>
        </p:nvSpPr>
        <p:spPr>
          <a:xfrm>
            <a:off x="1772177" y="2277965"/>
            <a:ext cx="1470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Training Data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365F07A-DE98-E98D-D0A5-E501B1A4243C}"/>
              </a:ext>
            </a:extLst>
          </p:cNvPr>
          <p:cNvGrpSpPr/>
          <p:nvPr/>
        </p:nvGrpSpPr>
        <p:grpSpPr>
          <a:xfrm>
            <a:off x="4642048" y="2398881"/>
            <a:ext cx="3641992" cy="2525035"/>
            <a:chOff x="4642048" y="2398881"/>
            <a:chExt cx="3641992" cy="252503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568295E-93C9-4ECA-C625-2DEC78B11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2248" y="2398881"/>
              <a:ext cx="2131792" cy="252503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3907376-762E-AF91-710D-E48BB7805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2048" y="3071766"/>
              <a:ext cx="1795659" cy="1346744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59EDFF0-CF5F-496E-3A2C-89FFF9D2EC6A}"/>
              </a:ext>
            </a:extLst>
          </p:cNvPr>
          <p:cNvGrpSpPr/>
          <p:nvPr/>
        </p:nvGrpSpPr>
        <p:grpSpPr>
          <a:xfrm>
            <a:off x="8203855" y="2942530"/>
            <a:ext cx="3185768" cy="1475980"/>
            <a:chOff x="8203855" y="2942530"/>
            <a:chExt cx="3185768" cy="147598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141D3B5-C960-2B60-7CBD-2D35F33DB8A6}"/>
                </a:ext>
              </a:extLst>
            </p:cNvPr>
            <p:cNvGrpSpPr/>
            <p:nvPr/>
          </p:nvGrpSpPr>
          <p:grpSpPr>
            <a:xfrm>
              <a:off x="10050188" y="2942530"/>
              <a:ext cx="1339435" cy="1437735"/>
              <a:chOff x="9012581" y="2118129"/>
              <a:chExt cx="1339435" cy="1437735"/>
            </a:xfrm>
          </p:grpSpPr>
          <p:pic>
            <p:nvPicPr>
              <p:cNvPr id="11" name="Picture 10" descr="Icon&#10;&#10;Description automatically generated">
                <a:extLst>
                  <a:ext uri="{FF2B5EF4-FFF2-40B4-BE49-F238E27FC236}">
                    <a16:creationId xmlns:a16="http://schemas.microsoft.com/office/drawing/2014/main" id="{DCAF38D7-2478-AA8A-0D24-6E27EEE5FC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12581" y="2118129"/>
                <a:ext cx="1339435" cy="1029483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1DEF41-EE18-DA78-1BC8-6E330E84AE24}"/>
                  </a:ext>
                </a:extLst>
              </p:cNvPr>
              <p:cNvSpPr txBox="1"/>
              <p:nvPr/>
            </p:nvSpPr>
            <p:spPr>
              <a:xfrm>
                <a:off x="9091426" y="3186532"/>
                <a:ext cx="11817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Training….</a:t>
                </a:r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DBAFB2-50F6-99FE-0A86-6AC603B35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3855" y="3071766"/>
              <a:ext cx="1795659" cy="1346744"/>
            </a:xfrm>
            <a:prstGeom prst="rect">
              <a:avLst/>
            </a:prstGeom>
          </p:spPr>
        </p:pic>
      </p:grpSp>
      <p:graphicFrame>
        <p:nvGraphicFramePr>
          <p:cNvPr id="20" name="Table 4">
            <a:extLst>
              <a:ext uri="{FF2B5EF4-FFF2-40B4-BE49-F238E27FC236}">
                <a16:creationId xmlns:a16="http://schemas.microsoft.com/office/drawing/2014/main" id="{2A290EF5-1918-22D2-5CF6-7476F6CC36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26098"/>
              </p:ext>
            </p:extLst>
          </p:nvPr>
        </p:nvGraphicFramePr>
        <p:xfrm>
          <a:off x="232644" y="2785728"/>
          <a:ext cx="4549520" cy="184785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09904">
                  <a:extLst>
                    <a:ext uri="{9D8B030D-6E8A-4147-A177-3AD203B41FA5}">
                      <a16:colId xmlns:a16="http://schemas.microsoft.com/office/drawing/2014/main" val="2944470075"/>
                    </a:ext>
                  </a:extLst>
                </a:gridCol>
                <a:gridCol w="909904">
                  <a:extLst>
                    <a:ext uri="{9D8B030D-6E8A-4147-A177-3AD203B41FA5}">
                      <a16:colId xmlns:a16="http://schemas.microsoft.com/office/drawing/2014/main" val="1628177131"/>
                    </a:ext>
                  </a:extLst>
                </a:gridCol>
                <a:gridCol w="909904">
                  <a:extLst>
                    <a:ext uri="{9D8B030D-6E8A-4147-A177-3AD203B41FA5}">
                      <a16:colId xmlns:a16="http://schemas.microsoft.com/office/drawing/2014/main" val="3374678108"/>
                    </a:ext>
                  </a:extLst>
                </a:gridCol>
                <a:gridCol w="909904">
                  <a:extLst>
                    <a:ext uri="{9D8B030D-6E8A-4147-A177-3AD203B41FA5}">
                      <a16:colId xmlns:a16="http://schemas.microsoft.com/office/drawing/2014/main" val="2778089473"/>
                    </a:ext>
                  </a:extLst>
                </a:gridCol>
                <a:gridCol w="909904">
                  <a:extLst>
                    <a:ext uri="{9D8B030D-6E8A-4147-A177-3AD203B41FA5}">
                      <a16:colId xmlns:a16="http://schemas.microsoft.com/office/drawing/2014/main" val="1642060737"/>
                    </a:ext>
                  </a:extLst>
                </a:gridCol>
              </a:tblGrid>
              <a:tr h="13690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Body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Eye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Skin Complexion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206290"/>
                  </a:ext>
                </a:extLst>
              </a:tr>
              <a:tr h="1369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Chubby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Smash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499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Average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Slim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Brown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Fair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dirty="0"/>
                        <a:t>Smash</a:t>
                      </a:r>
                      <a:endParaRPr lang="en-PH" dirty="0"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9536796"/>
                  </a:ext>
                </a:extLst>
              </a:tr>
              <a:tr h="136908"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Short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Petite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Green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Dark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dirty="0"/>
                        <a:t>Pass</a:t>
                      </a:r>
                      <a:endParaRPr lang="en-PH" dirty="0"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9679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131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500394" y="1202240"/>
            <a:ext cx="11273589" cy="3596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30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latin typeface="Calibri Light (Headings)"/>
              </a:rPr>
              <a:t>Recap of Machine Learning</a:t>
            </a:r>
          </a:p>
          <a:p>
            <a:pPr algn="l"/>
            <a:endParaRPr lang="en-US" sz="27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Types of Machine Learning</a:t>
            </a:r>
          </a:p>
          <a:p>
            <a:pPr algn="l"/>
            <a:endParaRPr lang="en-US" sz="2700" b="1" dirty="0">
              <a:solidFill>
                <a:srgbClr val="252C33"/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Data and Dataset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7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What is Supervised Learning?</a:t>
            </a:r>
            <a:endParaRPr lang="en-US" sz="27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7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BF25B2-D439-0B13-B061-D379B24E95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5524" y="483781"/>
            <a:ext cx="10783330" cy="718459"/>
          </a:xfrm>
        </p:spPr>
        <p:txBody>
          <a:bodyPr>
            <a:noAutofit/>
          </a:bodyPr>
          <a:lstStyle/>
          <a:p>
            <a:pPr algn="l"/>
            <a:r>
              <a:rPr lang="en-PH" sz="5000" b="1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07103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Test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082C5-010C-825A-66FE-09C36E9CE1B1}"/>
              </a:ext>
            </a:extLst>
          </p:cNvPr>
          <p:cNvSpPr txBox="1"/>
          <p:nvPr/>
        </p:nvSpPr>
        <p:spPr>
          <a:xfrm>
            <a:off x="1750987" y="2873383"/>
            <a:ext cx="1470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Test Data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987F38-EFFF-C724-3F48-DE4498D5C287}"/>
              </a:ext>
            </a:extLst>
          </p:cNvPr>
          <p:cNvGrpSpPr/>
          <p:nvPr/>
        </p:nvGrpSpPr>
        <p:grpSpPr>
          <a:xfrm>
            <a:off x="4642048" y="2398881"/>
            <a:ext cx="3641992" cy="2525035"/>
            <a:chOff x="4642048" y="2398881"/>
            <a:chExt cx="3641992" cy="252503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568295E-93C9-4ECA-C625-2DEC78B11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2248" y="2398881"/>
              <a:ext cx="2131792" cy="252503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3907376-762E-AF91-710D-E48BB7805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2048" y="3071766"/>
              <a:ext cx="1795659" cy="1346744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0BFFDE3-A167-D1A1-4D7E-08A7B715D0BE}"/>
              </a:ext>
            </a:extLst>
          </p:cNvPr>
          <p:cNvGrpSpPr/>
          <p:nvPr/>
        </p:nvGrpSpPr>
        <p:grpSpPr>
          <a:xfrm>
            <a:off x="7828981" y="2695887"/>
            <a:ext cx="4030930" cy="1963376"/>
            <a:chOff x="7828981" y="2695887"/>
            <a:chExt cx="4030930" cy="196337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DBAFB2-50F6-99FE-0A86-6AC603B35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8981" y="3071766"/>
              <a:ext cx="1795659" cy="1346744"/>
            </a:xfrm>
            <a:prstGeom prst="rect">
              <a:avLst/>
            </a:prstGeom>
          </p:spPr>
        </p:pic>
        <p:sp>
          <p:nvSpPr>
            <p:cNvPr id="7" name="7-Point Star 6">
              <a:extLst>
                <a:ext uri="{FF2B5EF4-FFF2-40B4-BE49-F238E27FC236}">
                  <a16:creationId xmlns:a16="http://schemas.microsoft.com/office/drawing/2014/main" id="{C4D383C8-0D84-CE03-1789-1C10E62E0515}"/>
                </a:ext>
              </a:extLst>
            </p:cNvPr>
            <p:cNvSpPr/>
            <p:nvPr/>
          </p:nvSpPr>
          <p:spPr>
            <a:xfrm>
              <a:off x="9368514" y="2695887"/>
              <a:ext cx="2491397" cy="1963376"/>
            </a:xfrm>
            <a:prstGeom prst="star7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Prediction: Smash</a:t>
              </a:r>
            </a:p>
          </p:txBody>
        </p:sp>
      </p:grp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D19E0F54-F8F9-7ED1-BCED-71E80970B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584431"/>
              </p:ext>
            </p:extLst>
          </p:nvPr>
        </p:nvGraphicFramePr>
        <p:xfrm>
          <a:off x="211454" y="3403050"/>
          <a:ext cx="4549520" cy="12801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09904">
                  <a:extLst>
                    <a:ext uri="{9D8B030D-6E8A-4147-A177-3AD203B41FA5}">
                      <a16:colId xmlns:a16="http://schemas.microsoft.com/office/drawing/2014/main" val="2944470075"/>
                    </a:ext>
                  </a:extLst>
                </a:gridCol>
                <a:gridCol w="909904">
                  <a:extLst>
                    <a:ext uri="{9D8B030D-6E8A-4147-A177-3AD203B41FA5}">
                      <a16:colId xmlns:a16="http://schemas.microsoft.com/office/drawing/2014/main" val="1628177131"/>
                    </a:ext>
                  </a:extLst>
                </a:gridCol>
                <a:gridCol w="909904">
                  <a:extLst>
                    <a:ext uri="{9D8B030D-6E8A-4147-A177-3AD203B41FA5}">
                      <a16:colId xmlns:a16="http://schemas.microsoft.com/office/drawing/2014/main" val="3374678108"/>
                    </a:ext>
                  </a:extLst>
                </a:gridCol>
                <a:gridCol w="909904">
                  <a:extLst>
                    <a:ext uri="{9D8B030D-6E8A-4147-A177-3AD203B41FA5}">
                      <a16:colId xmlns:a16="http://schemas.microsoft.com/office/drawing/2014/main" val="2778089473"/>
                    </a:ext>
                  </a:extLst>
                </a:gridCol>
                <a:gridCol w="909904">
                  <a:extLst>
                    <a:ext uri="{9D8B030D-6E8A-4147-A177-3AD203B41FA5}">
                      <a16:colId xmlns:a16="http://schemas.microsoft.com/office/drawing/2014/main" val="1642060737"/>
                    </a:ext>
                  </a:extLst>
                </a:gridCol>
              </a:tblGrid>
              <a:tr h="13690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Body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Eye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Skin Complexion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206290"/>
                  </a:ext>
                </a:extLst>
              </a:tr>
              <a:tr h="1369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499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961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Tasks in Supervised Learning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1105929" y="1335314"/>
            <a:ext cx="9980141" cy="383674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PH" sz="3000" b="1" dirty="0">
                <a:solidFill>
                  <a:srgbClr val="00B050"/>
                </a:solidFill>
                <a:latin typeface="+mn-lt"/>
              </a:rPr>
              <a:t>Classification: </a:t>
            </a:r>
          </a:p>
          <a:p>
            <a:pPr algn="l"/>
            <a:r>
              <a:rPr lang="en-PH" sz="3000" dirty="0">
                <a:latin typeface="+mn-lt"/>
              </a:rPr>
              <a:t>Predicting  a class label</a:t>
            </a:r>
          </a:p>
          <a:p>
            <a:pPr algn="l"/>
            <a:endParaRPr lang="en-PH" sz="3000" dirty="0">
              <a:latin typeface="+mn-lt"/>
            </a:endParaRPr>
          </a:p>
          <a:p>
            <a:pPr algn="l"/>
            <a:r>
              <a:rPr lang="en-PH" sz="3000" b="1" dirty="0">
                <a:solidFill>
                  <a:srgbClr val="0070C0"/>
                </a:solidFill>
                <a:latin typeface="+mn-lt"/>
              </a:rPr>
              <a:t>Multiclass Classification:</a:t>
            </a:r>
          </a:p>
          <a:p>
            <a:pPr algn="l"/>
            <a:r>
              <a:rPr lang="en-PH" sz="3000" dirty="0">
                <a:latin typeface="+mn-lt"/>
              </a:rPr>
              <a:t>Example: Predicting a species of flower with two or more classes [</a:t>
            </a:r>
            <a:r>
              <a:rPr lang="en-PH" sz="3000" b="1" dirty="0">
                <a:solidFill>
                  <a:srgbClr val="7030A0"/>
                </a:solidFill>
                <a:latin typeface="+mn-lt"/>
              </a:rPr>
              <a:t>virginica</a:t>
            </a:r>
            <a:r>
              <a:rPr lang="en-PH" sz="3000" b="1" dirty="0">
                <a:latin typeface="+mn-lt"/>
              </a:rPr>
              <a:t>, </a:t>
            </a:r>
            <a:r>
              <a:rPr lang="en-PH" sz="3000" b="1" dirty="0" err="1">
                <a:solidFill>
                  <a:srgbClr val="0070C0"/>
                </a:solidFill>
                <a:latin typeface="+mn-lt"/>
              </a:rPr>
              <a:t>setosa</a:t>
            </a:r>
            <a:r>
              <a:rPr lang="en-PH" sz="3000" b="1" dirty="0">
                <a:latin typeface="+mn-lt"/>
              </a:rPr>
              <a:t>, </a:t>
            </a:r>
            <a:r>
              <a:rPr lang="en-PH" sz="3000" b="1" dirty="0">
                <a:solidFill>
                  <a:srgbClr val="00B0F0"/>
                </a:solidFill>
                <a:latin typeface="+mn-lt"/>
              </a:rPr>
              <a:t>versicolor</a:t>
            </a:r>
            <a:r>
              <a:rPr lang="en-PH" sz="3000" dirty="0">
                <a:latin typeface="+mn-lt"/>
              </a:rPr>
              <a:t>]</a:t>
            </a:r>
          </a:p>
          <a:p>
            <a:pPr algn="l"/>
            <a:endParaRPr lang="en-PH" sz="3000" dirty="0">
              <a:latin typeface="+mn-lt"/>
            </a:endParaRPr>
          </a:p>
          <a:p>
            <a:pPr algn="l"/>
            <a:r>
              <a:rPr lang="en-PH" sz="3000" b="1" dirty="0">
                <a:solidFill>
                  <a:srgbClr val="0070C0"/>
                </a:solidFill>
                <a:latin typeface="+mn-lt"/>
              </a:rPr>
              <a:t>Binary Classification:</a:t>
            </a:r>
          </a:p>
          <a:p>
            <a:pPr algn="l"/>
            <a:r>
              <a:rPr lang="en-PH" sz="3000" dirty="0">
                <a:latin typeface="+mn-lt"/>
              </a:rPr>
              <a:t>Example: Smash or Pass. Two classes [</a:t>
            </a:r>
            <a:r>
              <a:rPr lang="en-PH" sz="3000" b="1" dirty="0">
                <a:solidFill>
                  <a:srgbClr val="0070C0"/>
                </a:solidFill>
                <a:latin typeface="+mn-lt"/>
              </a:rPr>
              <a:t>Smash</a:t>
            </a:r>
            <a:r>
              <a:rPr lang="en-PH" sz="3000" dirty="0">
                <a:latin typeface="+mn-lt"/>
              </a:rPr>
              <a:t> or </a:t>
            </a:r>
            <a:r>
              <a:rPr lang="en-PH" sz="3000" b="1" dirty="0">
                <a:solidFill>
                  <a:srgbClr val="7030A0"/>
                </a:solidFill>
                <a:latin typeface="+mn-lt"/>
              </a:rPr>
              <a:t>Pass</a:t>
            </a:r>
            <a:r>
              <a:rPr lang="en-PH" sz="3000" dirty="0">
                <a:latin typeface="+mn-lt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1997001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Tasks in Supervised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FFDE1A-0F93-308C-93FC-C99203448D61}"/>
              </a:ext>
            </a:extLst>
          </p:cNvPr>
          <p:cNvSpPr txBox="1"/>
          <p:nvPr/>
        </p:nvSpPr>
        <p:spPr>
          <a:xfrm>
            <a:off x="1105929" y="1490008"/>
            <a:ext cx="956207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3000" b="1" dirty="0">
                <a:solidFill>
                  <a:srgbClr val="00B050"/>
                </a:solidFill>
              </a:rPr>
              <a:t>Regression:</a:t>
            </a:r>
          </a:p>
          <a:p>
            <a:pPr algn="l"/>
            <a:r>
              <a:rPr lang="en-PH" sz="3000" dirty="0"/>
              <a:t>Predicting a continuous value</a:t>
            </a:r>
          </a:p>
          <a:p>
            <a:pPr algn="l"/>
            <a:r>
              <a:rPr lang="en-PH" sz="3000" dirty="0"/>
              <a:t>Example: Predicting stock prices, predicting house prices, predicting IQ level of a person</a:t>
            </a:r>
          </a:p>
        </p:txBody>
      </p:sp>
    </p:spTree>
    <p:extLst>
      <p:ext uri="{BB962C8B-B14F-4D97-AF65-F5344CB8AC3E}">
        <p14:creationId xmlns:p14="http://schemas.microsoft.com/office/powerpoint/2010/main" val="3663751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Supervised Learning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B8A1688-1E69-A29A-C5F5-F63A9467CDB7}"/>
              </a:ext>
            </a:extLst>
          </p:cNvPr>
          <p:cNvGrpSpPr/>
          <p:nvPr/>
        </p:nvGrpSpPr>
        <p:grpSpPr>
          <a:xfrm>
            <a:off x="4020065" y="1522487"/>
            <a:ext cx="4151869" cy="4050411"/>
            <a:chOff x="864974" y="2247415"/>
            <a:chExt cx="2710247" cy="2664493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5030EE84-68B2-79DA-EF49-AFAF9D72879D}"/>
                </a:ext>
              </a:extLst>
            </p:cNvPr>
            <p:cNvSpPr/>
            <p:nvPr/>
          </p:nvSpPr>
          <p:spPr>
            <a:xfrm>
              <a:off x="864974" y="2247415"/>
              <a:ext cx="2710247" cy="386788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K-Nearest Neighbor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03A08CF6-C8BF-B856-8696-A2DE76BFE4A7}"/>
                </a:ext>
              </a:extLst>
            </p:cNvPr>
            <p:cNvSpPr/>
            <p:nvPr/>
          </p:nvSpPr>
          <p:spPr>
            <a:xfrm>
              <a:off x="864974" y="2823553"/>
              <a:ext cx="2710247" cy="386788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Linear Regression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0A86B1C3-8678-E389-6DB4-A3A4CE4339EA}"/>
                </a:ext>
              </a:extLst>
            </p:cNvPr>
            <p:cNvSpPr/>
            <p:nvPr/>
          </p:nvSpPr>
          <p:spPr>
            <a:xfrm>
              <a:off x="864975" y="3399691"/>
              <a:ext cx="2710246" cy="386788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Logistic Regression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9C71E138-C532-B970-A0A9-A24A88972D12}"/>
                </a:ext>
              </a:extLst>
            </p:cNvPr>
            <p:cNvSpPr/>
            <p:nvPr/>
          </p:nvSpPr>
          <p:spPr>
            <a:xfrm>
              <a:off x="864974" y="3948982"/>
              <a:ext cx="2710246" cy="386788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Support Vector Machines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1939C815-D8B1-CFB1-031F-787C713C645B}"/>
                </a:ext>
              </a:extLst>
            </p:cNvPr>
            <p:cNvSpPr/>
            <p:nvPr/>
          </p:nvSpPr>
          <p:spPr>
            <a:xfrm>
              <a:off x="864974" y="4525120"/>
              <a:ext cx="2710246" cy="386788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Decision Tree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5642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F492947-5D65-5E09-566E-BBB65DF44CC3}"/>
              </a:ext>
            </a:extLst>
          </p:cNvPr>
          <p:cNvGraphicFramePr>
            <a:graphicFrameLocks noGrp="1"/>
          </p:cNvGraphicFramePr>
          <p:nvPr/>
        </p:nvGraphicFramePr>
        <p:xfrm>
          <a:off x="724945" y="1582330"/>
          <a:ext cx="10742109" cy="5677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0703">
                  <a:extLst>
                    <a:ext uri="{9D8B030D-6E8A-4147-A177-3AD203B41FA5}">
                      <a16:colId xmlns:a16="http://schemas.microsoft.com/office/drawing/2014/main" val="2913056237"/>
                    </a:ext>
                  </a:extLst>
                </a:gridCol>
                <a:gridCol w="3580703">
                  <a:extLst>
                    <a:ext uri="{9D8B030D-6E8A-4147-A177-3AD203B41FA5}">
                      <a16:colId xmlns:a16="http://schemas.microsoft.com/office/drawing/2014/main" val="3863049235"/>
                    </a:ext>
                  </a:extLst>
                </a:gridCol>
                <a:gridCol w="3580703">
                  <a:extLst>
                    <a:ext uri="{9D8B030D-6E8A-4147-A177-3AD203B41FA5}">
                      <a16:colId xmlns:a16="http://schemas.microsoft.com/office/drawing/2014/main" val="2962307410"/>
                    </a:ext>
                  </a:extLst>
                </a:gridCol>
              </a:tblGrid>
              <a:tr h="567746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70C0"/>
                          </a:solidFill>
                        </a:rPr>
                        <a:t>Supervised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70C0"/>
                          </a:solidFill>
                        </a:rPr>
                        <a:t>Unsupervised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70C0"/>
                          </a:solidFill>
                        </a:rPr>
                        <a:t>Reinforcement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500786"/>
                  </a:ext>
                </a:extLst>
              </a:tr>
            </a:tbl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44509970-6F8E-37B7-7F3F-EF220AB9570E}"/>
              </a:ext>
            </a:extLst>
          </p:cNvPr>
          <p:cNvGrpSpPr/>
          <p:nvPr/>
        </p:nvGrpSpPr>
        <p:grpSpPr>
          <a:xfrm>
            <a:off x="8118392" y="2486313"/>
            <a:ext cx="2977977" cy="2088355"/>
            <a:chOff x="597245" y="2247415"/>
            <a:chExt cx="2977977" cy="2088355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64CAF74-15F2-C23A-DE23-4B3671F53FE3}"/>
                </a:ext>
              </a:extLst>
            </p:cNvPr>
            <p:cNvSpPr/>
            <p:nvPr/>
          </p:nvSpPr>
          <p:spPr>
            <a:xfrm>
              <a:off x="597246" y="2247415"/>
              <a:ext cx="2977976" cy="38678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Monte-Carlo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6419294-2434-26DB-C53F-073D59B37263}"/>
                </a:ext>
              </a:extLst>
            </p:cNvPr>
            <p:cNvSpPr/>
            <p:nvPr/>
          </p:nvSpPr>
          <p:spPr>
            <a:xfrm>
              <a:off x="597246" y="2823553"/>
              <a:ext cx="2977976" cy="38678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Temporal Difference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EF708ECE-EA5A-03F4-58E1-E40403C17144}"/>
                </a:ext>
              </a:extLst>
            </p:cNvPr>
            <p:cNvSpPr/>
            <p:nvPr/>
          </p:nvSpPr>
          <p:spPr>
            <a:xfrm>
              <a:off x="597245" y="3399691"/>
              <a:ext cx="2977976" cy="38678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Q-Learning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7364C767-DBFD-4EA9-5D42-CEB6575F4412}"/>
                </a:ext>
              </a:extLst>
            </p:cNvPr>
            <p:cNvSpPr/>
            <p:nvPr/>
          </p:nvSpPr>
          <p:spPr>
            <a:xfrm>
              <a:off x="597245" y="3948982"/>
              <a:ext cx="2977975" cy="38678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Dynamic Programming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B8A1688-1E69-A29A-C5F5-F63A9467CDB7}"/>
              </a:ext>
            </a:extLst>
          </p:cNvPr>
          <p:cNvGrpSpPr/>
          <p:nvPr/>
        </p:nvGrpSpPr>
        <p:grpSpPr>
          <a:xfrm>
            <a:off x="1264509" y="2486313"/>
            <a:ext cx="2710247" cy="2664493"/>
            <a:chOff x="864974" y="2247415"/>
            <a:chExt cx="2710247" cy="2664493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5030EE84-68B2-79DA-EF49-AFAF9D72879D}"/>
                </a:ext>
              </a:extLst>
            </p:cNvPr>
            <p:cNvSpPr/>
            <p:nvPr/>
          </p:nvSpPr>
          <p:spPr>
            <a:xfrm>
              <a:off x="864974" y="2247415"/>
              <a:ext cx="2710247" cy="386788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K-Nearest Neighbor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03A08CF6-C8BF-B856-8696-A2DE76BFE4A7}"/>
                </a:ext>
              </a:extLst>
            </p:cNvPr>
            <p:cNvSpPr/>
            <p:nvPr/>
          </p:nvSpPr>
          <p:spPr>
            <a:xfrm>
              <a:off x="864974" y="2823553"/>
              <a:ext cx="2710247" cy="386788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Linear Regression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0A86B1C3-8678-E389-6DB4-A3A4CE4339EA}"/>
                </a:ext>
              </a:extLst>
            </p:cNvPr>
            <p:cNvSpPr/>
            <p:nvPr/>
          </p:nvSpPr>
          <p:spPr>
            <a:xfrm>
              <a:off x="864975" y="3399691"/>
              <a:ext cx="2710246" cy="386788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Logistic Regression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9C71E138-C532-B970-A0A9-A24A88972D12}"/>
                </a:ext>
              </a:extLst>
            </p:cNvPr>
            <p:cNvSpPr/>
            <p:nvPr/>
          </p:nvSpPr>
          <p:spPr>
            <a:xfrm>
              <a:off x="864974" y="3948982"/>
              <a:ext cx="2710246" cy="386788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Support Vector Machines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1939C815-D8B1-CFB1-031F-787C713C645B}"/>
                </a:ext>
              </a:extLst>
            </p:cNvPr>
            <p:cNvSpPr/>
            <p:nvPr/>
          </p:nvSpPr>
          <p:spPr>
            <a:xfrm>
              <a:off x="864974" y="4525120"/>
              <a:ext cx="2710246" cy="386788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Decision Tree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A95638-DCDF-94B3-6B6A-15F313BC1B38}"/>
              </a:ext>
            </a:extLst>
          </p:cNvPr>
          <p:cNvGrpSpPr/>
          <p:nvPr/>
        </p:nvGrpSpPr>
        <p:grpSpPr>
          <a:xfrm>
            <a:off x="4515364" y="2512641"/>
            <a:ext cx="3161269" cy="2088355"/>
            <a:chOff x="413953" y="2247415"/>
            <a:chExt cx="3161269" cy="2088355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E1E670EB-BEB2-0808-22DB-96B0978C72AF}"/>
                </a:ext>
              </a:extLst>
            </p:cNvPr>
            <p:cNvSpPr/>
            <p:nvPr/>
          </p:nvSpPr>
          <p:spPr>
            <a:xfrm>
              <a:off x="413953" y="2247415"/>
              <a:ext cx="3161269" cy="386788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K Means Clustering</a:t>
              </a: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BACD2D4F-D04F-F2E1-931D-8FB9E8DE523B}"/>
                </a:ext>
              </a:extLst>
            </p:cNvPr>
            <p:cNvSpPr/>
            <p:nvPr/>
          </p:nvSpPr>
          <p:spPr>
            <a:xfrm>
              <a:off x="413953" y="2823553"/>
              <a:ext cx="3161269" cy="386788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Hierarchical Clustering</a:t>
              </a: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1BD2CCF8-AC97-76BE-AC39-32B9CBD96345}"/>
                </a:ext>
              </a:extLst>
            </p:cNvPr>
            <p:cNvSpPr/>
            <p:nvPr/>
          </p:nvSpPr>
          <p:spPr>
            <a:xfrm>
              <a:off x="413953" y="3399691"/>
              <a:ext cx="3161268" cy="386788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DBSCAN</a:t>
              </a: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3DC505EA-598C-D45C-F3B6-932C60ED6813}"/>
                </a:ext>
              </a:extLst>
            </p:cNvPr>
            <p:cNvSpPr/>
            <p:nvPr/>
          </p:nvSpPr>
          <p:spPr>
            <a:xfrm>
              <a:off x="413953" y="3948982"/>
              <a:ext cx="3161267" cy="386788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Principal Component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8316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Recap of Last Lesson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4DA1FF-371E-1AAA-67EC-5843FBD5F88C}"/>
              </a:ext>
            </a:extLst>
          </p:cNvPr>
          <p:cNvSpPr txBox="1"/>
          <p:nvPr/>
        </p:nvSpPr>
        <p:spPr>
          <a:xfrm>
            <a:off x="1524001" y="1518695"/>
            <a:ext cx="914400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3000" i="0" u="none" strike="noStrike" dirty="0">
                <a:solidFill>
                  <a:srgbClr val="17171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Machine learning is a subarea of </a:t>
            </a:r>
            <a:r>
              <a:rPr lang="en-PH" sz="3000" b="1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Artificial intelligence.</a:t>
            </a:r>
          </a:p>
          <a:p>
            <a:pPr algn="l"/>
            <a:endParaRPr lang="en-PH" sz="3000" dirty="0">
              <a:solidFill>
                <a:srgbClr val="17171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PH" sz="3000" i="0" u="none" strike="noStrike" dirty="0">
                <a:solidFill>
                  <a:srgbClr val="17171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Machine learning gives computers the ability to learn and make decisions </a:t>
            </a:r>
            <a:r>
              <a:rPr lang="en-PH" sz="3000" b="1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based on data </a:t>
            </a:r>
            <a:r>
              <a:rPr lang="en-PH" sz="3000" i="0" u="none" strike="noStrike" dirty="0">
                <a:solidFill>
                  <a:srgbClr val="17171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not from </a:t>
            </a:r>
            <a:r>
              <a:rPr lang="en-PH" sz="3000" b="1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explicit instructions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9C3132-4DB1-CC0F-5C09-308554430994}"/>
              </a:ext>
            </a:extLst>
          </p:cNvPr>
          <p:cNvSpPr txBox="1"/>
          <p:nvPr/>
        </p:nvSpPr>
        <p:spPr>
          <a:xfrm>
            <a:off x="2981661" y="3919352"/>
            <a:ext cx="6228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Example: </a:t>
            </a:r>
            <a:r>
              <a:rPr lang="en-US" sz="2400" dirty="0"/>
              <a:t>Predicting the next value of Fahrenheit</a:t>
            </a:r>
          </a:p>
        </p:txBody>
      </p:sp>
      <p:graphicFrame>
        <p:nvGraphicFramePr>
          <p:cNvPr id="24" name="Table 6">
            <a:extLst>
              <a:ext uri="{FF2B5EF4-FFF2-40B4-BE49-F238E27FC236}">
                <a16:creationId xmlns:a16="http://schemas.microsoft.com/office/drawing/2014/main" id="{F2876DAC-6038-4F54-C545-CC398A355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913353"/>
              </p:ext>
            </p:extLst>
          </p:nvPr>
        </p:nvGraphicFramePr>
        <p:xfrm>
          <a:off x="1605825" y="4432134"/>
          <a:ext cx="8980350" cy="1521692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496725">
                  <a:extLst>
                    <a:ext uri="{9D8B030D-6E8A-4147-A177-3AD203B41FA5}">
                      <a16:colId xmlns:a16="http://schemas.microsoft.com/office/drawing/2014/main" val="1238134438"/>
                    </a:ext>
                  </a:extLst>
                </a:gridCol>
                <a:gridCol w="1496725">
                  <a:extLst>
                    <a:ext uri="{9D8B030D-6E8A-4147-A177-3AD203B41FA5}">
                      <a16:colId xmlns:a16="http://schemas.microsoft.com/office/drawing/2014/main" val="294804074"/>
                    </a:ext>
                  </a:extLst>
                </a:gridCol>
                <a:gridCol w="1496725">
                  <a:extLst>
                    <a:ext uri="{9D8B030D-6E8A-4147-A177-3AD203B41FA5}">
                      <a16:colId xmlns:a16="http://schemas.microsoft.com/office/drawing/2014/main" val="410306732"/>
                    </a:ext>
                  </a:extLst>
                </a:gridCol>
                <a:gridCol w="1496725">
                  <a:extLst>
                    <a:ext uri="{9D8B030D-6E8A-4147-A177-3AD203B41FA5}">
                      <a16:colId xmlns:a16="http://schemas.microsoft.com/office/drawing/2014/main" val="3271794586"/>
                    </a:ext>
                  </a:extLst>
                </a:gridCol>
                <a:gridCol w="1496725">
                  <a:extLst>
                    <a:ext uri="{9D8B030D-6E8A-4147-A177-3AD203B41FA5}">
                      <a16:colId xmlns:a16="http://schemas.microsoft.com/office/drawing/2014/main" val="3184768652"/>
                    </a:ext>
                  </a:extLst>
                </a:gridCol>
                <a:gridCol w="1496725">
                  <a:extLst>
                    <a:ext uri="{9D8B030D-6E8A-4147-A177-3AD203B41FA5}">
                      <a16:colId xmlns:a16="http://schemas.microsoft.com/office/drawing/2014/main" val="78216962"/>
                    </a:ext>
                  </a:extLst>
                </a:gridCol>
              </a:tblGrid>
              <a:tr h="76084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Celsius:</a:t>
                      </a:r>
                      <a:endParaRPr lang="en-P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0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8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15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22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38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483360"/>
                  </a:ext>
                </a:extLst>
              </a:tr>
              <a:tr h="76084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Fahrenheit:</a:t>
                      </a:r>
                      <a:endParaRPr lang="en-P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32</a:t>
                      </a:r>
                      <a:endParaRPr lang="en-P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46.4</a:t>
                      </a:r>
                      <a:endParaRPr lang="en-P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59</a:t>
                      </a:r>
                      <a:endParaRPr lang="en-P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71.6</a:t>
                      </a:r>
                      <a:endParaRPr lang="en-P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???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032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190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500394" y="1202240"/>
            <a:ext cx="11273589" cy="3596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30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Recap of Machine Learning</a:t>
            </a:r>
          </a:p>
          <a:p>
            <a:pPr algn="l"/>
            <a:endParaRPr lang="en-US" sz="27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latin typeface="Calibri Light (Headings)"/>
              </a:rPr>
              <a:t>Types of Machine Learning</a:t>
            </a:r>
          </a:p>
          <a:p>
            <a:pPr algn="l"/>
            <a:endParaRPr lang="en-US" sz="2700" b="1" dirty="0">
              <a:solidFill>
                <a:srgbClr val="252C33"/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Data and Dataset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7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What is Supervised Learning?</a:t>
            </a:r>
            <a:endParaRPr lang="en-US" sz="27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7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D36D620E-01DB-D336-77F2-B63A1BCC5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0000" y="1616768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50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Types of Machine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8B2A46A-7800-9EEE-1096-F1371D62D5E6}"/>
              </a:ext>
            </a:extLst>
          </p:cNvPr>
          <p:cNvGrpSpPr/>
          <p:nvPr/>
        </p:nvGrpSpPr>
        <p:grpSpPr>
          <a:xfrm>
            <a:off x="131779" y="1699569"/>
            <a:ext cx="3833157" cy="4273671"/>
            <a:chOff x="71719" y="1860207"/>
            <a:chExt cx="3833157" cy="282093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FD34953-E324-28E5-2D7F-D45106008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19" y="1860207"/>
              <a:ext cx="3833157" cy="22212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822BE1A-BC86-53E2-E755-E5A3C1C6D648}"/>
                </a:ext>
              </a:extLst>
            </p:cNvPr>
            <p:cNvSpPr txBox="1"/>
            <p:nvPr/>
          </p:nvSpPr>
          <p:spPr>
            <a:xfrm>
              <a:off x="448066" y="4173307"/>
              <a:ext cx="3082703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700" b="1" dirty="0"/>
                <a:t>Supervised Learning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BD9CBA3-73D2-B200-EF5D-F936B3A1317F}"/>
              </a:ext>
            </a:extLst>
          </p:cNvPr>
          <p:cNvGrpSpPr/>
          <p:nvPr/>
        </p:nvGrpSpPr>
        <p:grpSpPr>
          <a:xfrm>
            <a:off x="4229100" y="1699569"/>
            <a:ext cx="3733800" cy="4273671"/>
            <a:chOff x="4229100" y="1872907"/>
            <a:chExt cx="3733800" cy="280823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D89494B-6BA4-8533-60F1-83FC3C3BB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9100" y="1872907"/>
              <a:ext cx="3733800" cy="22098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8C0F54D-A625-DDB8-6250-CB711680A013}"/>
                </a:ext>
              </a:extLst>
            </p:cNvPr>
            <p:cNvSpPr txBox="1"/>
            <p:nvPr/>
          </p:nvSpPr>
          <p:spPr>
            <a:xfrm>
              <a:off x="4361486" y="4173307"/>
              <a:ext cx="3469027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700" b="1" dirty="0"/>
                <a:t>Unsupervised Learning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B6246A0-E231-417A-4932-36FD67F9C06F}"/>
              </a:ext>
            </a:extLst>
          </p:cNvPr>
          <p:cNvGrpSpPr/>
          <p:nvPr/>
        </p:nvGrpSpPr>
        <p:grpSpPr>
          <a:xfrm>
            <a:off x="8086056" y="1699569"/>
            <a:ext cx="3974165" cy="4273671"/>
            <a:chOff x="8146117" y="1860207"/>
            <a:chExt cx="3974165" cy="282093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07314AE-7831-E7DE-4F43-C53CD5366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6117" y="1860207"/>
              <a:ext cx="3974165" cy="1994415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45E21F3-9FFB-FF92-4C94-181FC884912C}"/>
                </a:ext>
              </a:extLst>
            </p:cNvPr>
            <p:cNvSpPr txBox="1"/>
            <p:nvPr/>
          </p:nvSpPr>
          <p:spPr>
            <a:xfrm>
              <a:off x="8322960" y="4173307"/>
              <a:ext cx="3620478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700" b="1" dirty="0"/>
                <a:t>Reinforcement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25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Definitions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F492947-5D65-5E09-566E-BBB65DF44CC3}"/>
              </a:ext>
            </a:extLst>
          </p:cNvPr>
          <p:cNvGraphicFramePr>
            <a:graphicFrameLocks noGrp="1"/>
          </p:cNvGraphicFramePr>
          <p:nvPr/>
        </p:nvGraphicFramePr>
        <p:xfrm>
          <a:off x="763440" y="1370627"/>
          <a:ext cx="10742109" cy="30269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0703">
                  <a:extLst>
                    <a:ext uri="{9D8B030D-6E8A-4147-A177-3AD203B41FA5}">
                      <a16:colId xmlns:a16="http://schemas.microsoft.com/office/drawing/2014/main" val="2913056237"/>
                    </a:ext>
                  </a:extLst>
                </a:gridCol>
                <a:gridCol w="3580703">
                  <a:extLst>
                    <a:ext uri="{9D8B030D-6E8A-4147-A177-3AD203B41FA5}">
                      <a16:colId xmlns:a16="http://schemas.microsoft.com/office/drawing/2014/main" val="3863049235"/>
                    </a:ext>
                  </a:extLst>
                </a:gridCol>
                <a:gridCol w="3580703">
                  <a:extLst>
                    <a:ext uri="{9D8B030D-6E8A-4147-A177-3AD203B41FA5}">
                      <a16:colId xmlns:a16="http://schemas.microsoft.com/office/drawing/2014/main" val="2962307410"/>
                    </a:ext>
                  </a:extLst>
                </a:gridCol>
              </a:tblGrid>
              <a:tr h="1106696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70C0"/>
                          </a:solidFill>
                        </a:rPr>
                        <a:t>Supervised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70C0"/>
                          </a:solidFill>
                        </a:rPr>
                        <a:t>Unsupervised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70C0"/>
                          </a:solidFill>
                        </a:rPr>
                        <a:t>Reinforcement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500786"/>
                  </a:ext>
                </a:extLst>
              </a:tr>
              <a:tr h="1106696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Computer learns by making use of </a:t>
                      </a: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labeled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Computer learns by making use of 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unlabeled data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Reinforcement Learning uses an </a:t>
                      </a:r>
                      <a:r>
                        <a:rPr lang="en-US" sz="2400" b="1" dirty="0">
                          <a:solidFill>
                            <a:srgbClr val="0070C0"/>
                          </a:solidFill>
                        </a:rPr>
                        <a:t>agent</a:t>
                      </a:r>
                      <a:r>
                        <a:rPr lang="en-US" sz="2400" b="0" dirty="0"/>
                        <a:t> that takes </a:t>
                      </a:r>
                      <a:r>
                        <a:rPr lang="en-US" sz="2400" b="1" dirty="0">
                          <a:solidFill>
                            <a:srgbClr val="FFC000"/>
                          </a:solidFill>
                        </a:rPr>
                        <a:t>actions</a:t>
                      </a:r>
                      <a:r>
                        <a:rPr lang="en-US" sz="2400" b="0" dirty="0"/>
                        <a:t> in an </a:t>
                      </a:r>
                      <a:r>
                        <a:rPr lang="en-US" sz="2400" b="1" dirty="0">
                          <a:solidFill>
                            <a:srgbClr val="7030A0"/>
                          </a:solidFill>
                        </a:rPr>
                        <a:t>environment</a:t>
                      </a:r>
                      <a:r>
                        <a:rPr lang="en-US" sz="2400" b="0" dirty="0"/>
                        <a:t>. It uses a system of </a:t>
                      </a: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rewards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and</a:t>
                      </a: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punishments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188694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BECAACAE-0969-C9E1-7406-5D084EE44DC9}"/>
              </a:ext>
            </a:extLst>
          </p:cNvPr>
          <p:cNvGrpSpPr/>
          <p:nvPr/>
        </p:nvGrpSpPr>
        <p:grpSpPr>
          <a:xfrm>
            <a:off x="469583" y="3815655"/>
            <a:ext cx="3719463" cy="2033823"/>
            <a:chOff x="597244" y="3966565"/>
            <a:chExt cx="3719463" cy="20338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7B67E32-67B8-6B4A-62BE-71838BAA3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244" y="4246783"/>
              <a:ext cx="1394019" cy="139401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26C1836-C3EF-03CB-EAB0-71C5195CD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9925" y="3966565"/>
              <a:ext cx="903692" cy="106161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6A4E791-B0FB-BD67-E221-CEE5681AE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1107" y="4382659"/>
              <a:ext cx="1335600" cy="13356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ED7B87-1376-02F6-DDB9-A2A254F32941}"/>
                </a:ext>
              </a:extLst>
            </p:cNvPr>
            <p:cNvSpPr txBox="1"/>
            <p:nvPr/>
          </p:nvSpPr>
          <p:spPr>
            <a:xfrm>
              <a:off x="867213" y="5631056"/>
              <a:ext cx="854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Mango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53FA17-4592-2F6A-432A-FA3290AE7460}"/>
                </a:ext>
              </a:extLst>
            </p:cNvPr>
            <p:cNvSpPr txBox="1"/>
            <p:nvPr/>
          </p:nvSpPr>
          <p:spPr>
            <a:xfrm>
              <a:off x="2078753" y="5038789"/>
              <a:ext cx="74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Apple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DD1118-C48E-45D9-C26B-71391B621B80}"/>
                </a:ext>
              </a:extLst>
            </p:cNvPr>
            <p:cNvSpPr txBox="1"/>
            <p:nvPr/>
          </p:nvSpPr>
          <p:spPr>
            <a:xfrm>
              <a:off x="3212018" y="5567449"/>
              <a:ext cx="852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Grapes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A8AC54F-313B-F674-3D9F-B70AB63E1411}"/>
              </a:ext>
            </a:extLst>
          </p:cNvPr>
          <p:cNvGrpSpPr/>
          <p:nvPr/>
        </p:nvGrpSpPr>
        <p:grpSpPr>
          <a:xfrm>
            <a:off x="4236267" y="3859333"/>
            <a:ext cx="3719463" cy="2034498"/>
            <a:chOff x="597244" y="3966565"/>
            <a:chExt cx="3719463" cy="2034498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E057504-EA86-C6CB-DA90-57FC2C66C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244" y="4246783"/>
              <a:ext cx="1394019" cy="1394019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D102C35-8B9D-C646-5436-2D35653FF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9925" y="3966565"/>
              <a:ext cx="903692" cy="1061619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2780DAC-B8EE-586D-44BC-D5C83F460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1107" y="4382659"/>
              <a:ext cx="1335600" cy="133560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36B401A-B265-C511-0228-1E7B71E0A4A9}"/>
                </a:ext>
              </a:extLst>
            </p:cNvPr>
            <p:cNvSpPr txBox="1"/>
            <p:nvPr/>
          </p:nvSpPr>
          <p:spPr>
            <a:xfrm>
              <a:off x="1088262" y="5613005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???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D00CF7-7DE4-A14D-AF08-AC7FBA38B248}"/>
                </a:ext>
              </a:extLst>
            </p:cNvPr>
            <p:cNvSpPr txBox="1"/>
            <p:nvPr/>
          </p:nvSpPr>
          <p:spPr>
            <a:xfrm>
              <a:off x="2242037" y="5114089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???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250CF3D-FF58-128F-EC61-719158B89D03}"/>
                </a:ext>
              </a:extLst>
            </p:cNvPr>
            <p:cNvSpPr txBox="1"/>
            <p:nvPr/>
          </p:nvSpPr>
          <p:spPr>
            <a:xfrm>
              <a:off x="3447541" y="5631731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???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8E98B4E-42FE-D419-DA60-20FA9AC6881F}"/>
              </a:ext>
            </a:extLst>
          </p:cNvPr>
          <p:cNvGrpSpPr/>
          <p:nvPr/>
        </p:nvGrpSpPr>
        <p:grpSpPr>
          <a:xfrm>
            <a:off x="7940530" y="4295626"/>
            <a:ext cx="3883296" cy="1628907"/>
            <a:chOff x="8144042" y="4275742"/>
            <a:chExt cx="3883296" cy="1628907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4CCD596-00AE-E9AB-7CA4-F73BEDA32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4042" y="4275742"/>
              <a:ext cx="1308100" cy="15494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E95DF72-6022-FC80-A79F-0F921FE94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4920" y="4557905"/>
              <a:ext cx="1795659" cy="1346744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9F78156-FDE0-6F74-CFB9-C477EADA7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0" y="4610227"/>
              <a:ext cx="1359338" cy="1147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556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Applications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F492947-5D65-5E09-566E-BBB65DF44CC3}"/>
              </a:ext>
            </a:extLst>
          </p:cNvPr>
          <p:cNvGraphicFramePr>
            <a:graphicFrameLocks noGrp="1"/>
          </p:cNvGraphicFramePr>
          <p:nvPr/>
        </p:nvGraphicFramePr>
        <p:xfrm>
          <a:off x="724945" y="1313128"/>
          <a:ext cx="10742109" cy="5677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0703">
                  <a:extLst>
                    <a:ext uri="{9D8B030D-6E8A-4147-A177-3AD203B41FA5}">
                      <a16:colId xmlns:a16="http://schemas.microsoft.com/office/drawing/2014/main" val="2913056237"/>
                    </a:ext>
                  </a:extLst>
                </a:gridCol>
                <a:gridCol w="3580703">
                  <a:extLst>
                    <a:ext uri="{9D8B030D-6E8A-4147-A177-3AD203B41FA5}">
                      <a16:colId xmlns:a16="http://schemas.microsoft.com/office/drawing/2014/main" val="3863049235"/>
                    </a:ext>
                  </a:extLst>
                </a:gridCol>
                <a:gridCol w="3580703">
                  <a:extLst>
                    <a:ext uri="{9D8B030D-6E8A-4147-A177-3AD203B41FA5}">
                      <a16:colId xmlns:a16="http://schemas.microsoft.com/office/drawing/2014/main" val="2962307410"/>
                    </a:ext>
                  </a:extLst>
                </a:gridCol>
              </a:tblGrid>
              <a:tr h="567746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70C0"/>
                          </a:solidFill>
                        </a:rPr>
                        <a:t>Supervised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70C0"/>
                          </a:solidFill>
                        </a:rPr>
                        <a:t>Unsupervised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70C0"/>
                          </a:solidFill>
                        </a:rPr>
                        <a:t>Reinforcement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500786"/>
                  </a:ext>
                </a:extLst>
              </a:tr>
            </a:tbl>
          </a:graphicData>
        </a:graphic>
      </p:graphicFrame>
      <p:grpSp>
        <p:nvGrpSpPr>
          <p:cNvPr id="34" name="Group 33">
            <a:extLst>
              <a:ext uri="{FF2B5EF4-FFF2-40B4-BE49-F238E27FC236}">
                <a16:creationId xmlns:a16="http://schemas.microsoft.com/office/drawing/2014/main" id="{1597CA9B-A44F-D03D-0488-A737FC704E1C}"/>
              </a:ext>
            </a:extLst>
          </p:cNvPr>
          <p:cNvGrpSpPr/>
          <p:nvPr/>
        </p:nvGrpSpPr>
        <p:grpSpPr>
          <a:xfrm>
            <a:off x="957941" y="2435030"/>
            <a:ext cx="3252885" cy="3628400"/>
            <a:chOff x="957941" y="2435030"/>
            <a:chExt cx="3252885" cy="36284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DAABF5-C443-0227-3B0C-198FF3436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6786" y="2435030"/>
              <a:ext cx="1641207" cy="109413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AA192AA-2BD7-5005-762F-096DCA744B0F}"/>
                </a:ext>
              </a:extLst>
            </p:cNvPr>
            <p:cNvSpPr txBox="1"/>
            <p:nvPr/>
          </p:nvSpPr>
          <p:spPr>
            <a:xfrm>
              <a:off x="1658791" y="3662448"/>
              <a:ext cx="1817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Stock Prediction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A8EFD69-6D72-A882-3C6F-E404E0B20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941" y="4257837"/>
              <a:ext cx="3252885" cy="134113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707225-7FF1-03B1-43DE-6BB37D27DCC9}"/>
                </a:ext>
              </a:extLst>
            </p:cNvPr>
            <p:cNvSpPr txBox="1"/>
            <p:nvPr/>
          </p:nvSpPr>
          <p:spPr>
            <a:xfrm>
              <a:off x="1589153" y="5694098"/>
              <a:ext cx="19904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Sentiment Analysis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032ADF-4198-DCFA-E1EA-419B7287C9E3}"/>
              </a:ext>
            </a:extLst>
          </p:cNvPr>
          <p:cNvGrpSpPr/>
          <p:nvPr/>
        </p:nvGrpSpPr>
        <p:grpSpPr>
          <a:xfrm>
            <a:off x="8693716" y="2018500"/>
            <a:ext cx="2815771" cy="4150397"/>
            <a:chOff x="8200571" y="2043422"/>
            <a:chExt cx="2815771" cy="415039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2B141F1-ED5C-2535-8564-CBB117ED1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571" y="4294893"/>
              <a:ext cx="2815771" cy="158387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9C8E9E0-02B9-11CF-F567-B734459EC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0289" y="2043422"/>
              <a:ext cx="1953638" cy="195363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D9BE114-352F-A746-0268-08B801EBB749}"/>
                </a:ext>
              </a:extLst>
            </p:cNvPr>
            <p:cNvSpPr txBox="1"/>
            <p:nvPr/>
          </p:nvSpPr>
          <p:spPr>
            <a:xfrm>
              <a:off x="9271862" y="3959025"/>
              <a:ext cx="824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Chess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2DB4790-7D10-BD20-0048-324E644B7CBE}"/>
                </a:ext>
              </a:extLst>
            </p:cNvPr>
            <p:cNvSpPr txBox="1"/>
            <p:nvPr/>
          </p:nvSpPr>
          <p:spPr>
            <a:xfrm>
              <a:off x="9196239" y="5824487"/>
              <a:ext cx="824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Dota 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3F6B2D6-F765-3A1C-F599-30DFE7ED7084}"/>
              </a:ext>
            </a:extLst>
          </p:cNvPr>
          <p:cNvGrpSpPr/>
          <p:nvPr/>
        </p:nvGrpSpPr>
        <p:grpSpPr>
          <a:xfrm>
            <a:off x="5113538" y="1934150"/>
            <a:ext cx="2255534" cy="4050081"/>
            <a:chOff x="5113538" y="1934150"/>
            <a:chExt cx="2255534" cy="405008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95AF56F-BB19-DEC3-A747-03B87816B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0025" y="1934150"/>
              <a:ext cx="1953639" cy="146523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ABCD329-F7B2-702E-FDF8-C10578664B02}"/>
                </a:ext>
              </a:extLst>
            </p:cNvPr>
            <p:cNvSpPr txBox="1"/>
            <p:nvPr/>
          </p:nvSpPr>
          <p:spPr>
            <a:xfrm>
              <a:off x="5113538" y="3500413"/>
              <a:ext cx="2146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Malware Clustering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967958C-7852-2110-C22A-358A1E30F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3616" y="4084372"/>
              <a:ext cx="1384300" cy="14605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C3423D-CE60-7F4A-F276-8DC79EF20693}"/>
                </a:ext>
              </a:extLst>
            </p:cNvPr>
            <p:cNvSpPr txBox="1"/>
            <p:nvPr/>
          </p:nvSpPr>
          <p:spPr>
            <a:xfrm>
              <a:off x="5222460" y="5614899"/>
              <a:ext cx="2146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Book Clustering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216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500394" y="1202240"/>
            <a:ext cx="11273589" cy="3596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30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Recap of Machine Learning</a:t>
            </a:r>
          </a:p>
          <a:p>
            <a:pPr algn="l"/>
            <a:endParaRPr lang="en-US" sz="27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Types of Machine Learning</a:t>
            </a:r>
          </a:p>
          <a:p>
            <a:pPr algn="l"/>
            <a:endParaRPr lang="en-US" sz="27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latin typeface="Calibri Light (Headings)"/>
              </a:rPr>
              <a:t>Data and Dataset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7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What is Supervised Learning?</a:t>
            </a:r>
            <a:endParaRPr lang="en-US" sz="27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7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53B3E732-47E5-BEF6-F695-49AF518CD8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2705" y="1618487"/>
            <a:ext cx="597907" cy="597907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76931ED5-56E4-65E4-C083-AC67578633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2705" y="2373112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813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Data?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6C1836-C3EF-03CB-EAB0-71C5195CD6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119" y="3723297"/>
            <a:ext cx="1668130" cy="20096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A683481-1505-CD62-02E0-14178C4300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945" y="2238513"/>
            <a:ext cx="1536254" cy="178707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7F4910C-A58C-E409-61CF-4ACF91B13B82}"/>
              </a:ext>
            </a:extLst>
          </p:cNvPr>
          <p:cNvSpPr txBox="1"/>
          <p:nvPr/>
        </p:nvSpPr>
        <p:spPr>
          <a:xfrm>
            <a:off x="789662" y="4611766"/>
            <a:ext cx="53063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latin typeface="Edwardian Script ITC" panose="030303020407070D0804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Machine Learning is fun!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4DA1FF-371E-1AAA-67EC-5843FBD5F88C}"/>
              </a:ext>
            </a:extLst>
          </p:cNvPr>
          <p:cNvSpPr txBox="1"/>
          <p:nvPr/>
        </p:nvSpPr>
        <p:spPr>
          <a:xfrm>
            <a:off x="789662" y="1384460"/>
            <a:ext cx="987833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2400" b="1" i="0" u="none" strike="noStrike" dirty="0">
                <a:solidFill>
                  <a:srgbClr val="171717"/>
                </a:solidFill>
                <a:effectLst/>
                <a:latin typeface="Merriweather Web"/>
              </a:rPr>
              <a:t>Data</a:t>
            </a:r>
            <a:r>
              <a:rPr lang="en-PH" sz="2400" b="0" i="0" u="none" strike="noStrike" dirty="0">
                <a:solidFill>
                  <a:srgbClr val="171717"/>
                </a:solidFill>
                <a:effectLst/>
                <a:latin typeface="Merriweather Web"/>
              </a:rPr>
              <a:t> </a:t>
            </a:r>
            <a:r>
              <a:rPr lang="en-PH" sz="2400" dirty="0">
                <a:solidFill>
                  <a:srgbClr val="171717"/>
                </a:solidFill>
                <a:latin typeface="Merriweather Web"/>
              </a:rPr>
              <a:t>is any relevant information </a:t>
            </a:r>
            <a:r>
              <a:rPr lang="en-PH" sz="2400" b="0" i="0" u="none" strike="noStrike" dirty="0">
                <a:solidFill>
                  <a:srgbClr val="171717"/>
                </a:solidFill>
                <a:effectLst/>
                <a:latin typeface="Merriweather Web"/>
              </a:rPr>
              <a:t>represented as </a:t>
            </a:r>
            <a:r>
              <a:rPr lang="en-PH" sz="2400" b="1" i="0" u="none" strike="noStrike" dirty="0">
                <a:solidFill>
                  <a:srgbClr val="171717"/>
                </a:solidFill>
                <a:effectLst/>
                <a:latin typeface="Merriweather Web"/>
              </a:rPr>
              <a:t>text</a:t>
            </a:r>
            <a:r>
              <a:rPr lang="en-PH" sz="2400" b="0" i="0" u="none" strike="noStrike" dirty="0">
                <a:solidFill>
                  <a:srgbClr val="171717"/>
                </a:solidFill>
                <a:effectLst/>
                <a:latin typeface="Merriweather Web"/>
              </a:rPr>
              <a:t>, </a:t>
            </a:r>
            <a:r>
              <a:rPr lang="en-PH" sz="2400" b="1" i="0" u="none" strike="noStrike" dirty="0">
                <a:solidFill>
                  <a:srgbClr val="171717"/>
                </a:solidFill>
                <a:effectLst/>
                <a:latin typeface="Merriweather Web"/>
              </a:rPr>
              <a:t>numbers</a:t>
            </a:r>
            <a:r>
              <a:rPr lang="en-PH" sz="2400" b="0" i="0" u="none" strike="noStrike" dirty="0">
                <a:solidFill>
                  <a:srgbClr val="171717"/>
                </a:solidFill>
                <a:effectLst/>
                <a:latin typeface="Merriweather Web"/>
              </a:rPr>
              <a:t>, or </a:t>
            </a:r>
            <a:r>
              <a:rPr lang="en-PH" sz="2400" b="1" i="0" u="none" strike="noStrike" dirty="0">
                <a:solidFill>
                  <a:srgbClr val="171717"/>
                </a:solidFill>
                <a:effectLst/>
                <a:latin typeface="Merriweather Web"/>
              </a:rPr>
              <a:t>images</a:t>
            </a:r>
            <a:r>
              <a:rPr lang="en-PH" sz="2400" b="0" i="0" u="none" strike="noStrike" dirty="0">
                <a:solidFill>
                  <a:srgbClr val="171717"/>
                </a:solidFill>
                <a:effectLst/>
                <a:latin typeface="Merriweather Web"/>
              </a:rPr>
              <a:t>.</a:t>
            </a:r>
          </a:p>
          <a:p>
            <a:pPr algn="l"/>
            <a:endParaRPr lang="en-PH" sz="2400" dirty="0">
              <a:solidFill>
                <a:srgbClr val="171717"/>
              </a:solidFill>
              <a:latin typeface="Merriweather Web"/>
            </a:endParaRPr>
          </a:p>
          <a:p>
            <a:pPr algn="l"/>
            <a:r>
              <a:rPr lang="en-PH" sz="2400" b="1" dirty="0">
                <a:solidFill>
                  <a:srgbClr val="171717"/>
                </a:solidFill>
                <a:latin typeface="Merriweather Web"/>
              </a:rPr>
              <a:t>Examples: </a:t>
            </a:r>
          </a:p>
          <a:p>
            <a:pPr algn="l"/>
            <a:r>
              <a:rPr lang="en-PH" sz="2400" dirty="0">
                <a:solidFill>
                  <a:srgbClr val="171717"/>
                </a:solidFill>
                <a:latin typeface="Merriweather Web"/>
              </a:rPr>
              <a:t>- User information (age, gender etc.)</a:t>
            </a:r>
          </a:p>
          <a:p>
            <a:pPr algn="l"/>
            <a:r>
              <a:rPr lang="en-PH" sz="2400" dirty="0">
                <a:solidFill>
                  <a:srgbClr val="171717"/>
                </a:solidFill>
                <a:latin typeface="Merriweather Web"/>
              </a:rPr>
              <a:t>- Image attributes (measurements,</a:t>
            </a:r>
          </a:p>
          <a:p>
            <a:pPr algn="l"/>
            <a:r>
              <a:rPr lang="en-PH" sz="2400" dirty="0">
                <a:solidFill>
                  <a:srgbClr val="171717"/>
                </a:solidFill>
                <a:latin typeface="Merriweather Web"/>
              </a:rPr>
              <a:t>color etc.)</a:t>
            </a:r>
          </a:p>
          <a:p>
            <a:pPr algn="l"/>
            <a:endParaRPr lang="en-PH" sz="2400" dirty="0">
              <a:solidFill>
                <a:srgbClr val="171717"/>
              </a:solidFill>
              <a:latin typeface="Merriweather Web"/>
            </a:endParaRPr>
          </a:p>
        </p:txBody>
      </p:sp>
    </p:spTree>
    <p:extLst>
      <p:ext uri="{BB962C8B-B14F-4D97-AF65-F5344CB8AC3E}">
        <p14:creationId xmlns:p14="http://schemas.microsoft.com/office/powerpoint/2010/main" val="196835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1A3F1B-CE3A-47AB-9F84-47E78646797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ACF14CA-9E7F-410C-99DF-E0FAFDE78C1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622FF19-6ECD-4B79-A412-9430824D2B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2006</TotalTime>
  <Words>1403</Words>
  <Application>Microsoft Macintosh PowerPoint</Application>
  <PresentationFormat>Widescreen</PresentationFormat>
  <Paragraphs>408</Paragraphs>
  <Slides>24</Slides>
  <Notes>24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Calibri Light</vt:lpstr>
      <vt:lpstr>Calibri Light (Headings)</vt:lpstr>
      <vt:lpstr>Charter</vt:lpstr>
      <vt:lpstr>Edwardian Script ITC</vt:lpstr>
      <vt:lpstr>Merriweather Web</vt:lpstr>
      <vt:lpstr>Wingdings</vt:lpstr>
      <vt:lpstr>Office Theme</vt:lpstr>
      <vt:lpstr>Supervised Learning</vt:lpstr>
      <vt:lpstr>Outline</vt:lpstr>
      <vt:lpstr>Recap of Last Lesson</vt:lpstr>
      <vt:lpstr>PowerPoint Presentation</vt:lpstr>
      <vt:lpstr>Types of Machine Learning</vt:lpstr>
      <vt:lpstr>Definitions</vt:lpstr>
      <vt:lpstr>Applications</vt:lpstr>
      <vt:lpstr>PowerPoint Presentation</vt:lpstr>
      <vt:lpstr>What is Data?</vt:lpstr>
      <vt:lpstr>What is a Dataset?</vt:lpstr>
      <vt:lpstr>Human Features Dataset</vt:lpstr>
      <vt:lpstr>Iris Dataset</vt:lpstr>
      <vt:lpstr>Iris Dataset</vt:lpstr>
      <vt:lpstr>PowerPoint Presentation</vt:lpstr>
      <vt:lpstr>What is Supervised Learning?</vt:lpstr>
      <vt:lpstr>What is Supervised Learning?</vt:lpstr>
      <vt:lpstr>Labeled Data</vt:lpstr>
      <vt:lpstr>Labeled Data</vt:lpstr>
      <vt:lpstr>Training</vt:lpstr>
      <vt:lpstr>Test</vt:lpstr>
      <vt:lpstr>Tasks in Supervised Learning</vt:lpstr>
      <vt:lpstr>Tasks in Supervised Learning</vt:lpstr>
      <vt:lpstr>Supervised Learning Algorithms</vt:lpstr>
      <vt:lpstr>Algorithms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Elizer Jr. D. Ponio</cp:lastModifiedBy>
  <cp:revision>278</cp:revision>
  <dcterms:created xsi:type="dcterms:W3CDTF">2022-05-11T03:47:05Z</dcterms:created>
  <dcterms:modified xsi:type="dcterms:W3CDTF">2024-07-11T14:04:55Z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  <property fmtid="{D5CDD505-2E9C-101B-9397-08002B2CF9AE}" pid="3" name="MSIP_Label_8a813f4b-519a-4481-a498-85770f517757_Enabled">
    <vt:lpwstr>true</vt:lpwstr>
  </property>
  <property fmtid="{D5CDD505-2E9C-101B-9397-08002B2CF9AE}" pid="4" name="MSIP_Label_8a813f4b-519a-4481-a498-85770f517757_SetDate">
    <vt:lpwstr>2024-07-11T14:04:55Z</vt:lpwstr>
  </property>
  <property fmtid="{D5CDD505-2E9C-101B-9397-08002B2CF9AE}" pid="5" name="MSIP_Label_8a813f4b-519a-4481-a498-85770f517757_Method">
    <vt:lpwstr>Standard</vt:lpwstr>
  </property>
  <property fmtid="{D5CDD505-2E9C-101B-9397-08002B2CF9AE}" pid="6" name="MSIP_Label_8a813f4b-519a-4481-a498-85770f517757_Name">
    <vt:lpwstr>Anyone (unrestricted)</vt:lpwstr>
  </property>
  <property fmtid="{D5CDD505-2E9C-101B-9397-08002B2CF9AE}" pid="7" name="MSIP_Label_8a813f4b-519a-4481-a498-85770f517757_SiteId">
    <vt:lpwstr>1d981f77-3ca3-46ae-b0d4-e8044e6c7f84</vt:lpwstr>
  </property>
  <property fmtid="{D5CDD505-2E9C-101B-9397-08002B2CF9AE}" pid="8" name="MSIP_Label_8a813f4b-519a-4481-a498-85770f517757_ActionId">
    <vt:lpwstr>1f34c468-9c5e-4a5c-8395-76cdbf21eec6</vt:lpwstr>
  </property>
  <property fmtid="{D5CDD505-2E9C-101B-9397-08002B2CF9AE}" pid="9" name="MSIP_Label_8a813f4b-519a-4481-a498-85770f517757_ContentBits">
    <vt:lpwstr>0</vt:lpwstr>
  </property>
</Properties>
</file>